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70" r:id="rId13"/>
    <p:sldId id="268" r:id="rId14"/>
    <p:sldId id="263" r:id="rId15"/>
    <p:sldId id="269" r:id="rId16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8"/>
    </p:embeddedFont>
    <p:embeddedFont>
      <p:font typeface="Krub" pitchFamily="2" charset="-34"/>
      <p:regular r:id="rId19"/>
      <p:bold r:id="rId20"/>
      <p:italic r:id="rId21"/>
      <p:boldItalic r:id="rId22"/>
    </p:embeddedFont>
    <p:embeddedFont>
      <p:font typeface="Krub Medium" panose="020B060402020202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Montserrat SemiBold" panose="020F0502020204030204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Questrial" pitchFamily="2" charset="77"/>
      <p:regular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Condensed Light" panose="020F0302020204030204" pitchFamily="34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07"/>
    <p:restoredTop sz="58912"/>
  </p:normalViewPr>
  <p:slideViewPr>
    <p:cSldViewPr snapToGrid="0">
      <p:cViewPr varScale="1">
        <p:scale>
          <a:sx n="86" d="100"/>
          <a:sy n="86" d="100"/>
        </p:scale>
        <p:origin x="1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f7837db59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f7837db59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LEONE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Introduce the general topic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Challenges you will be exploring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Presentation purpose (WHY)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Statement of the aim of the presentation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Move to the section division (next slide)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3acb0e73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23acb0e73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BOB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Based on the pose it will calculate a parameter that will have a negative value if the user is doing a “bad action” or positive value if is doing a “good action”. Once the parameter is calculated, it will send the information thru OSC messages to the GUI that will change accordingly. 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246e5c5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246e5c5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BOB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Based on the pose it will calculate a parameter that will have a negative value if the user is doing a “bad action” or positive value if is doing a “good action”. Once the parameter is calculated, it will send the information thru OSC messages to the GUI that will change accordingly.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9083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0dba39fb6d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0dba39fb6d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next, you can see a scheme that explains briefly how our system will work. So, as said before, everything will be handled by the back-end, that will be responsible to extract information, calculate parameters and send information to touch designer, that will change the simulation.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270f72f1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2270f72f1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88e40d1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c88e40d1b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foto si può cambiare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3e7d949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3e7d949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CONTEXT AND MOTIVATION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-User thinks about the impact of daily life action (sensibilization)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-Positive and negative (cenni)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-Effects of the actions(all people on earth) - detto così non ha senso 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We looked for some data (you can find it in the end)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dba39fb6d_7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dba39fb6d_7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dba39fb6d_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dba39fb6d_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importante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fd41e696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fd41e6960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c81a3622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c81a3622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Consists of …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User reactive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Planet + icons → available gestures for the user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Each animation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3acb0e73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23acb0e73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Earth edits: osc net + phong colore e oscillazione (made with lfos)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Main comps: geometric comp of Earth + text part + background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Icons: icons and their characteristics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Emphasize the connections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dd17063c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ddd17063c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RIEN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dba39fb6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dba39fb6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99225" y="769763"/>
            <a:ext cx="7085700" cy="13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36900" y="3572751"/>
            <a:ext cx="48702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Krub"/>
                <a:ea typeface="Krub"/>
                <a:cs typeface="Krub"/>
                <a:sym typeface="Kru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2867500" y="2421630"/>
            <a:ext cx="5415300" cy="13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 idx="3"/>
          </p:nvPr>
        </p:nvSpPr>
        <p:spPr>
          <a:xfrm>
            <a:off x="1299225" y="1595550"/>
            <a:ext cx="4635000" cy="13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07800" y="1558475"/>
            <a:ext cx="6576000" cy="13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999975" y="2813223"/>
            <a:ext cx="49917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7737350" y="2786348"/>
            <a:ext cx="1245600" cy="2357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884850" y="3990002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5319050" y="4604400"/>
            <a:ext cx="445800" cy="522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293575" y="1"/>
            <a:ext cx="1245600" cy="676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3172300" y="0"/>
            <a:ext cx="445800" cy="1044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2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210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0000" y="2183976"/>
            <a:ext cx="25419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4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5" hasCustomPrompt="1"/>
          </p:nvPr>
        </p:nvSpPr>
        <p:spPr>
          <a:xfrm>
            <a:off x="3403800" y="1210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rgbClr val="E400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3403800" y="2183976"/>
            <a:ext cx="25419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7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8" hasCustomPrompt="1"/>
          </p:nvPr>
        </p:nvSpPr>
        <p:spPr>
          <a:xfrm>
            <a:off x="6087600" y="1210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9"/>
          </p:nvPr>
        </p:nvSpPr>
        <p:spPr>
          <a:xfrm>
            <a:off x="6087600" y="2183976"/>
            <a:ext cx="25419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3"/>
          </p:nvPr>
        </p:nvSpPr>
        <p:spPr>
          <a:xfrm>
            <a:off x="720000" y="3379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720000" y="2847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5"/>
          </p:nvPr>
        </p:nvSpPr>
        <p:spPr>
          <a:xfrm>
            <a:off x="720000" y="3820976"/>
            <a:ext cx="25419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6"/>
          </p:nvPr>
        </p:nvSpPr>
        <p:spPr>
          <a:xfrm>
            <a:off x="3403800" y="3379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3800" y="2847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rgbClr val="E4001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8"/>
          </p:nvPr>
        </p:nvSpPr>
        <p:spPr>
          <a:xfrm>
            <a:off x="3403800" y="3820976"/>
            <a:ext cx="25419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9"/>
          </p:nvPr>
        </p:nvSpPr>
        <p:spPr>
          <a:xfrm>
            <a:off x="6087600" y="3379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0" hasCustomPrompt="1"/>
          </p:nvPr>
        </p:nvSpPr>
        <p:spPr>
          <a:xfrm>
            <a:off x="6087600" y="2847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1"/>
          </p:nvPr>
        </p:nvSpPr>
        <p:spPr>
          <a:xfrm>
            <a:off x="6087600" y="3820976"/>
            <a:ext cx="2541900" cy="6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/>
          <p:nvPr/>
        </p:nvSpPr>
        <p:spPr>
          <a:xfrm rot="-5400000">
            <a:off x="3094650" y="-2085000"/>
            <a:ext cx="737700" cy="5489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 rot="5400000">
            <a:off x="6033450" y="193875"/>
            <a:ext cx="445800" cy="5865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2290025" y="2732044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1458125" y="1540350"/>
            <a:ext cx="6227700" cy="14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lt1"/>
                </a:solidFill>
                <a:latin typeface="Krub"/>
                <a:ea typeface="Krub"/>
                <a:cs typeface="Krub"/>
                <a:sym typeface="Krub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555750" y="-1"/>
            <a:ext cx="1245600" cy="1472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5478550" y="3983325"/>
            <a:ext cx="2707200" cy="11601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901225" y="2251980"/>
            <a:ext cx="7341900" cy="10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2" hasCustomPrompt="1"/>
          </p:nvPr>
        </p:nvSpPr>
        <p:spPr>
          <a:xfrm>
            <a:off x="3720300" y="1066565"/>
            <a:ext cx="1703400" cy="14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2391900" y="3337181"/>
            <a:ext cx="4360200" cy="3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1539175" y="1"/>
            <a:ext cx="1245600" cy="750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2904775" y="0"/>
            <a:ext cx="445800" cy="972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5871000" y="0"/>
            <a:ext cx="445800" cy="828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 flipH="1">
            <a:off x="2146075" y="3990002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 flipH="1">
            <a:off x="3511675" y="4604400"/>
            <a:ext cx="445800" cy="522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 flipH="1">
            <a:off x="7898400" y="4466826"/>
            <a:ext cx="1245600" cy="676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flipH="1">
            <a:off x="293575" y="4171625"/>
            <a:ext cx="1245600" cy="972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rot="-5400000">
            <a:off x="2721900" y="-1712250"/>
            <a:ext cx="737700" cy="4743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1445250" y="1705460"/>
            <a:ext cx="6253500" cy="28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○"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■"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pen Sans"/>
              <a:buChar char="●"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pen Sans"/>
              <a:buChar char="○"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600"/>
              <a:buFont typeface="Open Sans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720000" y="695275"/>
            <a:ext cx="7704000" cy="16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565800" y="4570900"/>
            <a:ext cx="1245600" cy="572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8698200" y="2496100"/>
            <a:ext cx="445800" cy="26475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1825175"/>
            <a:ext cx="445800" cy="3318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1">
  <p:cSld name="CUSTOM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>
            <a:off x="1083264" y="2475563"/>
            <a:ext cx="3629400" cy="11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1083264" y="1776566"/>
            <a:ext cx="2925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 rot="-5400000">
            <a:off x="3577375" y="-508500"/>
            <a:ext cx="1013400" cy="2011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>
            <a:off x="1312975" y="3939475"/>
            <a:ext cx="6518100" cy="7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2863200" y="328045"/>
            <a:ext cx="34176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660025" y="0"/>
            <a:ext cx="445800" cy="4078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8727450" y="0"/>
            <a:ext cx="445800" cy="1445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7361850" y="1"/>
            <a:ext cx="1245600" cy="411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6436800" y="4731575"/>
            <a:ext cx="2707200" cy="411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 flipH="1">
            <a:off x="4284375" y="0"/>
            <a:ext cx="445800" cy="715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 flipH="1">
            <a:off x="5337075" y="0"/>
            <a:ext cx="2707200" cy="2305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1"/>
          </p:nvPr>
        </p:nvSpPr>
        <p:spPr>
          <a:xfrm>
            <a:off x="4838025" y="2481750"/>
            <a:ext cx="3181800" cy="12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4838025" y="1755225"/>
            <a:ext cx="3686700" cy="6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/>
          <p:nvPr/>
        </p:nvSpPr>
        <p:spPr>
          <a:xfrm flipH="1">
            <a:off x="2537450" y="4567001"/>
            <a:ext cx="1245600" cy="583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 flipH="1">
            <a:off x="7274450" y="3729450"/>
            <a:ext cx="445800" cy="1421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 rot="-5400000">
            <a:off x="3094650" y="-2085000"/>
            <a:ext cx="737700" cy="5489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872400" y="244335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753500" y="2883600"/>
            <a:ext cx="25740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2"/>
          </p:nvPr>
        </p:nvSpPr>
        <p:spPr>
          <a:xfrm>
            <a:off x="3403800" y="244335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3"/>
          </p:nvPr>
        </p:nvSpPr>
        <p:spPr>
          <a:xfrm>
            <a:off x="3285000" y="2883600"/>
            <a:ext cx="25740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title" idx="4"/>
          </p:nvPr>
        </p:nvSpPr>
        <p:spPr>
          <a:xfrm>
            <a:off x="5935200" y="244335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5"/>
          </p:nvPr>
        </p:nvSpPr>
        <p:spPr>
          <a:xfrm>
            <a:off x="5816400" y="2883600"/>
            <a:ext cx="25740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/>
          <p:nvPr/>
        </p:nvSpPr>
        <p:spPr>
          <a:xfrm rot="-5400000">
            <a:off x="6581575" y="2551500"/>
            <a:ext cx="737700" cy="4446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65800" y="4570900"/>
            <a:ext cx="1245600" cy="572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0" y="1825175"/>
            <a:ext cx="445800" cy="3318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182825" y="2246864"/>
            <a:ext cx="57450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182825" y="1052469"/>
            <a:ext cx="2071200" cy="13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182833" y="3331756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_1_1_2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 rot="-5400000">
            <a:off x="1131750" y="-122100"/>
            <a:ext cx="737700" cy="1563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2087700" y="307015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"/>
          </p:nvPr>
        </p:nvSpPr>
        <p:spPr>
          <a:xfrm>
            <a:off x="1968800" y="3510400"/>
            <a:ext cx="25740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2"/>
          </p:nvPr>
        </p:nvSpPr>
        <p:spPr>
          <a:xfrm>
            <a:off x="4619100" y="307015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3"/>
          </p:nvPr>
        </p:nvSpPr>
        <p:spPr>
          <a:xfrm>
            <a:off x="4500300" y="3510400"/>
            <a:ext cx="25740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2350100" y="4488001"/>
            <a:ext cx="1245600" cy="693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4981225" y="4435002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7533875" y="3317975"/>
            <a:ext cx="445800" cy="1863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0" y="3065375"/>
            <a:ext cx="445800" cy="2088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_1_1_2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 rot="-5400000">
            <a:off x="2017800" y="-1008150"/>
            <a:ext cx="737700" cy="3335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"/>
          </p:nvPr>
        </p:nvSpPr>
        <p:spPr>
          <a:xfrm>
            <a:off x="720000" y="1258600"/>
            <a:ext cx="3852000" cy="3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ubTitle" idx="2"/>
          </p:nvPr>
        </p:nvSpPr>
        <p:spPr>
          <a:xfrm>
            <a:off x="4572000" y="1258600"/>
            <a:ext cx="3852000" cy="33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5544275" y="4466875"/>
            <a:ext cx="2707200" cy="676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4978475" y="4845375"/>
            <a:ext cx="445800" cy="298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7898400" y="1"/>
            <a:ext cx="1245600" cy="326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 rot="-5400000">
            <a:off x="3385350" y="-2375700"/>
            <a:ext cx="737700" cy="6070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2138448" y="1420757"/>
            <a:ext cx="237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1"/>
          </p:nvPr>
        </p:nvSpPr>
        <p:spPr>
          <a:xfrm>
            <a:off x="2138448" y="1946925"/>
            <a:ext cx="23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 idx="2"/>
          </p:nvPr>
        </p:nvSpPr>
        <p:spPr>
          <a:xfrm>
            <a:off x="5490757" y="1420757"/>
            <a:ext cx="237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3"/>
          </p:nvPr>
        </p:nvSpPr>
        <p:spPr>
          <a:xfrm>
            <a:off x="5490757" y="1946925"/>
            <a:ext cx="23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title" idx="4"/>
          </p:nvPr>
        </p:nvSpPr>
        <p:spPr>
          <a:xfrm>
            <a:off x="2138448" y="2933458"/>
            <a:ext cx="237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5"/>
          </p:nvPr>
        </p:nvSpPr>
        <p:spPr>
          <a:xfrm>
            <a:off x="2138448" y="3459626"/>
            <a:ext cx="23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title" idx="6"/>
          </p:nvPr>
        </p:nvSpPr>
        <p:spPr>
          <a:xfrm>
            <a:off x="5490757" y="2933458"/>
            <a:ext cx="237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7"/>
          </p:nvPr>
        </p:nvSpPr>
        <p:spPr>
          <a:xfrm>
            <a:off x="5490757" y="3459626"/>
            <a:ext cx="23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6436800" y="4507150"/>
            <a:ext cx="2707200" cy="6699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565800" y="4507151"/>
            <a:ext cx="1245600" cy="636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0" y="2662475"/>
            <a:ext cx="445800" cy="2481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/>
          <p:nvPr/>
        </p:nvSpPr>
        <p:spPr>
          <a:xfrm rot="5400000">
            <a:off x="7444350" y="1191254"/>
            <a:ext cx="1245600" cy="2153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 rot="5400000">
            <a:off x="7887000" y="3260854"/>
            <a:ext cx="1245600" cy="1268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 rot="5400000">
            <a:off x="116450" y="3155854"/>
            <a:ext cx="1245600" cy="1478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/>
          <p:nvPr/>
        </p:nvSpPr>
        <p:spPr>
          <a:xfrm rot="5400000">
            <a:off x="420200" y="1225004"/>
            <a:ext cx="1245600" cy="2086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 rot="-5400000">
            <a:off x="1892550" y="-882900"/>
            <a:ext cx="737700" cy="3084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1404248" y="1739911"/>
            <a:ext cx="237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1"/>
          </p:nvPr>
        </p:nvSpPr>
        <p:spPr>
          <a:xfrm>
            <a:off x="1404248" y="2266079"/>
            <a:ext cx="23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title" idx="2"/>
          </p:nvPr>
        </p:nvSpPr>
        <p:spPr>
          <a:xfrm>
            <a:off x="5366157" y="1739911"/>
            <a:ext cx="237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3"/>
          </p:nvPr>
        </p:nvSpPr>
        <p:spPr>
          <a:xfrm>
            <a:off x="5366157" y="2266079"/>
            <a:ext cx="23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title" idx="4"/>
          </p:nvPr>
        </p:nvSpPr>
        <p:spPr>
          <a:xfrm>
            <a:off x="1404248" y="3272244"/>
            <a:ext cx="237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subTitle" idx="5"/>
          </p:nvPr>
        </p:nvSpPr>
        <p:spPr>
          <a:xfrm>
            <a:off x="1404248" y="3798411"/>
            <a:ext cx="23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title" idx="6"/>
          </p:nvPr>
        </p:nvSpPr>
        <p:spPr>
          <a:xfrm>
            <a:off x="5366157" y="3272244"/>
            <a:ext cx="237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7"/>
          </p:nvPr>
        </p:nvSpPr>
        <p:spPr>
          <a:xfrm>
            <a:off x="5366157" y="3798411"/>
            <a:ext cx="2373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6845700" y="0"/>
            <a:ext cx="445800" cy="1028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 rot="-5400000">
            <a:off x="2578050" y="-1568400"/>
            <a:ext cx="737700" cy="4455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625650" y="1666777"/>
            <a:ext cx="2646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1"/>
          </p:nvPr>
        </p:nvSpPr>
        <p:spPr>
          <a:xfrm>
            <a:off x="882600" y="2120792"/>
            <a:ext cx="213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 idx="2"/>
          </p:nvPr>
        </p:nvSpPr>
        <p:spPr>
          <a:xfrm>
            <a:off x="3248726" y="1666777"/>
            <a:ext cx="2646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ubTitle" idx="3"/>
          </p:nvPr>
        </p:nvSpPr>
        <p:spPr>
          <a:xfrm>
            <a:off x="3505676" y="2120792"/>
            <a:ext cx="213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title" idx="4"/>
          </p:nvPr>
        </p:nvSpPr>
        <p:spPr>
          <a:xfrm>
            <a:off x="625650" y="3385838"/>
            <a:ext cx="2646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5"/>
          </p:nvPr>
        </p:nvSpPr>
        <p:spPr>
          <a:xfrm>
            <a:off x="882600" y="3839854"/>
            <a:ext cx="213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title" idx="6"/>
          </p:nvPr>
        </p:nvSpPr>
        <p:spPr>
          <a:xfrm>
            <a:off x="3248726" y="3385838"/>
            <a:ext cx="2646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subTitle" idx="7"/>
          </p:nvPr>
        </p:nvSpPr>
        <p:spPr>
          <a:xfrm>
            <a:off x="3505676" y="3839854"/>
            <a:ext cx="213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title" idx="8"/>
          </p:nvPr>
        </p:nvSpPr>
        <p:spPr>
          <a:xfrm>
            <a:off x="5871801" y="1666777"/>
            <a:ext cx="2646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subTitle" idx="9"/>
          </p:nvPr>
        </p:nvSpPr>
        <p:spPr>
          <a:xfrm>
            <a:off x="6128750" y="2120792"/>
            <a:ext cx="213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title" idx="13"/>
          </p:nvPr>
        </p:nvSpPr>
        <p:spPr>
          <a:xfrm>
            <a:off x="5871801" y="3385838"/>
            <a:ext cx="2646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14"/>
          </p:nvPr>
        </p:nvSpPr>
        <p:spPr>
          <a:xfrm>
            <a:off x="6128750" y="3839854"/>
            <a:ext cx="213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0" y="3633775"/>
            <a:ext cx="445800" cy="1509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7898400" y="4639379"/>
            <a:ext cx="1245600" cy="504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_1_1_1_1_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/>
          <p:nvPr/>
        </p:nvSpPr>
        <p:spPr>
          <a:xfrm rot="10800000">
            <a:off x="7332600" y="-16500"/>
            <a:ext cx="1245600" cy="636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4034100" y="0"/>
            <a:ext cx="445800" cy="715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6"/>
          <p:cNvSpPr/>
          <p:nvPr/>
        </p:nvSpPr>
        <p:spPr>
          <a:xfrm rot="10800000">
            <a:off x="0" y="-1025"/>
            <a:ext cx="2707200" cy="977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title" idx="2"/>
          </p:nvPr>
        </p:nvSpPr>
        <p:spPr>
          <a:xfrm>
            <a:off x="1139550" y="1438522"/>
            <a:ext cx="2132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subTitle" idx="1"/>
          </p:nvPr>
        </p:nvSpPr>
        <p:spPr>
          <a:xfrm>
            <a:off x="928600" y="1892550"/>
            <a:ext cx="23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title" idx="3"/>
          </p:nvPr>
        </p:nvSpPr>
        <p:spPr>
          <a:xfrm>
            <a:off x="1000000" y="2464443"/>
            <a:ext cx="2272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4"/>
          </p:nvPr>
        </p:nvSpPr>
        <p:spPr>
          <a:xfrm>
            <a:off x="928600" y="2918461"/>
            <a:ext cx="23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title" idx="5"/>
          </p:nvPr>
        </p:nvSpPr>
        <p:spPr>
          <a:xfrm>
            <a:off x="1000000" y="3493962"/>
            <a:ext cx="2272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ubTitle" idx="6"/>
          </p:nvPr>
        </p:nvSpPr>
        <p:spPr>
          <a:xfrm>
            <a:off x="928600" y="3947976"/>
            <a:ext cx="23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title" idx="7"/>
          </p:nvPr>
        </p:nvSpPr>
        <p:spPr>
          <a:xfrm>
            <a:off x="5871800" y="2463470"/>
            <a:ext cx="2132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subTitle" idx="8"/>
          </p:nvPr>
        </p:nvSpPr>
        <p:spPr>
          <a:xfrm>
            <a:off x="5871800" y="2917475"/>
            <a:ext cx="23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title" idx="9"/>
          </p:nvPr>
        </p:nvSpPr>
        <p:spPr>
          <a:xfrm>
            <a:off x="5871800" y="1443322"/>
            <a:ext cx="2132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3"/>
          </p:nvPr>
        </p:nvSpPr>
        <p:spPr>
          <a:xfrm>
            <a:off x="5871800" y="1897325"/>
            <a:ext cx="23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title" idx="14"/>
          </p:nvPr>
        </p:nvSpPr>
        <p:spPr>
          <a:xfrm>
            <a:off x="5871800" y="3493969"/>
            <a:ext cx="21327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subTitle" idx="15"/>
          </p:nvPr>
        </p:nvSpPr>
        <p:spPr>
          <a:xfrm>
            <a:off x="5871800" y="3947975"/>
            <a:ext cx="234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6"/>
          <p:cNvSpPr/>
          <p:nvPr/>
        </p:nvSpPr>
        <p:spPr>
          <a:xfrm rot="10800000">
            <a:off x="8698200" y="-16525"/>
            <a:ext cx="445800" cy="2481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307200" y="3729450"/>
            <a:ext cx="445800" cy="1421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4981225" y="4567001"/>
            <a:ext cx="1245600" cy="583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>
            <a:spLocks noGrp="1"/>
          </p:cNvSpPr>
          <p:nvPr>
            <p:ph type="title" hasCustomPrompt="1"/>
          </p:nvPr>
        </p:nvSpPr>
        <p:spPr>
          <a:xfrm>
            <a:off x="1051325" y="761179"/>
            <a:ext cx="21288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 idx="2"/>
          </p:nvPr>
        </p:nvSpPr>
        <p:spPr>
          <a:xfrm>
            <a:off x="928923" y="3089903"/>
            <a:ext cx="2373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ubTitle" idx="1"/>
          </p:nvPr>
        </p:nvSpPr>
        <p:spPr>
          <a:xfrm>
            <a:off x="928925" y="3539860"/>
            <a:ext cx="237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title" idx="3" hasCustomPrompt="1"/>
          </p:nvPr>
        </p:nvSpPr>
        <p:spPr>
          <a:xfrm>
            <a:off x="3507600" y="761179"/>
            <a:ext cx="21288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27"/>
          <p:cNvSpPr txBox="1">
            <a:spLocks noGrp="1"/>
          </p:cNvSpPr>
          <p:nvPr>
            <p:ph type="title" idx="4"/>
          </p:nvPr>
        </p:nvSpPr>
        <p:spPr>
          <a:xfrm>
            <a:off x="3385198" y="3089903"/>
            <a:ext cx="2373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5"/>
          </p:nvPr>
        </p:nvSpPr>
        <p:spPr>
          <a:xfrm>
            <a:off x="3385200" y="3539860"/>
            <a:ext cx="237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title" idx="6" hasCustomPrompt="1"/>
          </p:nvPr>
        </p:nvSpPr>
        <p:spPr>
          <a:xfrm>
            <a:off x="5963875" y="761179"/>
            <a:ext cx="2128800" cy="9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9" name="Google Shape;249;p27"/>
          <p:cNvSpPr txBox="1">
            <a:spLocks noGrp="1"/>
          </p:cNvSpPr>
          <p:nvPr>
            <p:ph type="title" idx="7"/>
          </p:nvPr>
        </p:nvSpPr>
        <p:spPr>
          <a:xfrm>
            <a:off x="5841473" y="3089903"/>
            <a:ext cx="2373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subTitle" idx="8"/>
          </p:nvPr>
        </p:nvSpPr>
        <p:spPr>
          <a:xfrm>
            <a:off x="5841475" y="3539860"/>
            <a:ext cx="2373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7383125" y="4615801"/>
            <a:ext cx="1245600" cy="527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0" y="0"/>
            <a:ext cx="2707200" cy="549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6817325" y="4393200"/>
            <a:ext cx="445800" cy="750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947125" y="4393175"/>
            <a:ext cx="445800" cy="750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5272675" y="0"/>
            <a:ext cx="2707200" cy="549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BLANK_1_1_1_1_1_1_3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/>
          <p:nvPr/>
        </p:nvSpPr>
        <p:spPr>
          <a:xfrm rot="-5400000">
            <a:off x="3577375" y="-508500"/>
            <a:ext cx="1013400" cy="2011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 hasCustomPrompt="1"/>
          </p:nvPr>
        </p:nvSpPr>
        <p:spPr>
          <a:xfrm>
            <a:off x="720000" y="382449"/>
            <a:ext cx="42819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1"/>
          </p:nvPr>
        </p:nvSpPr>
        <p:spPr>
          <a:xfrm>
            <a:off x="720000" y="1298374"/>
            <a:ext cx="4281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 idx="2" hasCustomPrompt="1"/>
          </p:nvPr>
        </p:nvSpPr>
        <p:spPr>
          <a:xfrm>
            <a:off x="2431125" y="1824599"/>
            <a:ext cx="42819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2" name="Google Shape;262;p28"/>
          <p:cNvSpPr txBox="1">
            <a:spLocks noGrp="1"/>
          </p:cNvSpPr>
          <p:nvPr>
            <p:ph type="subTitle" idx="3"/>
          </p:nvPr>
        </p:nvSpPr>
        <p:spPr>
          <a:xfrm>
            <a:off x="2431125" y="2740518"/>
            <a:ext cx="4281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title" idx="4" hasCustomPrompt="1"/>
          </p:nvPr>
        </p:nvSpPr>
        <p:spPr>
          <a:xfrm>
            <a:off x="4142100" y="3266749"/>
            <a:ext cx="4281900" cy="9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4" name="Google Shape;264;p28"/>
          <p:cNvSpPr txBox="1">
            <a:spLocks noGrp="1"/>
          </p:cNvSpPr>
          <p:nvPr>
            <p:ph type="subTitle" idx="5"/>
          </p:nvPr>
        </p:nvSpPr>
        <p:spPr>
          <a:xfrm>
            <a:off x="4142100" y="4182672"/>
            <a:ext cx="42819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660025" y="0"/>
            <a:ext cx="445800" cy="4078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5884850" y="3990002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7737350" y="2786348"/>
            <a:ext cx="1245600" cy="2357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8"/>
          <p:cNvSpPr/>
          <p:nvPr/>
        </p:nvSpPr>
        <p:spPr>
          <a:xfrm>
            <a:off x="1712725" y="3294300"/>
            <a:ext cx="445800" cy="1849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/>
          <p:nvPr/>
        </p:nvSpPr>
        <p:spPr>
          <a:xfrm rot="-5400000">
            <a:off x="1978650" y="-969000"/>
            <a:ext cx="737700" cy="3257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0" y="0"/>
            <a:ext cx="445800" cy="514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7898400" y="4502409"/>
            <a:ext cx="1245600" cy="6411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/>
          <p:nvPr/>
        </p:nvSpPr>
        <p:spPr>
          <a:xfrm rot="-5400000">
            <a:off x="3094650" y="-2085000"/>
            <a:ext cx="737700" cy="5489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8697750" y="0"/>
            <a:ext cx="445800" cy="1708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"/>
          <p:cNvSpPr/>
          <p:nvPr/>
        </p:nvSpPr>
        <p:spPr>
          <a:xfrm>
            <a:off x="450" y="4740475"/>
            <a:ext cx="2707200" cy="4407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0"/>
          <p:cNvSpPr/>
          <p:nvPr/>
        </p:nvSpPr>
        <p:spPr>
          <a:xfrm>
            <a:off x="5884850" y="4629326"/>
            <a:ext cx="1245600" cy="514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-5400000">
            <a:off x="2647350" y="-1637700"/>
            <a:ext cx="737700" cy="4594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63325"/>
            <a:ext cx="7704000" cy="3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6436800" y="4731575"/>
            <a:ext cx="2707200" cy="411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727450" y="0"/>
            <a:ext cx="445800" cy="1445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7361850" y="1"/>
            <a:ext cx="1245600" cy="411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0" y="0"/>
            <a:ext cx="445800" cy="40788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>
            <a:spLocks noGrp="1"/>
          </p:cNvSpPr>
          <p:nvPr>
            <p:ph type="ctrTitle"/>
          </p:nvPr>
        </p:nvSpPr>
        <p:spPr>
          <a:xfrm>
            <a:off x="2430025" y="30058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3" name="Google Shape;283;p31"/>
          <p:cNvSpPr txBox="1">
            <a:spLocks noGrp="1"/>
          </p:cNvSpPr>
          <p:nvPr>
            <p:ph type="subTitle" idx="1"/>
          </p:nvPr>
        </p:nvSpPr>
        <p:spPr>
          <a:xfrm>
            <a:off x="2425075" y="1266986"/>
            <a:ext cx="4293900" cy="14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0" y="3990002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1"/>
          <p:cNvSpPr/>
          <p:nvPr/>
        </p:nvSpPr>
        <p:spPr>
          <a:xfrm>
            <a:off x="7909550" y="3990002"/>
            <a:ext cx="1245600" cy="11535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1"/>
          <p:cNvSpPr/>
          <p:nvPr/>
        </p:nvSpPr>
        <p:spPr>
          <a:xfrm>
            <a:off x="6856838" y="2796300"/>
            <a:ext cx="445800" cy="23472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"/>
          <p:cNvSpPr/>
          <p:nvPr/>
        </p:nvSpPr>
        <p:spPr>
          <a:xfrm>
            <a:off x="1365600" y="-36750"/>
            <a:ext cx="445800" cy="1425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1"/>
          <p:cNvSpPr/>
          <p:nvPr/>
        </p:nvSpPr>
        <p:spPr>
          <a:xfrm>
            <a:off x="0" y="-36752"/>
            <a:ext cx="1245600" cy="2180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/>
          <p:nvPr/>
        </p:nvSpPr>
        <p:spPr>
          <a:xfrm>
            <a:off x="0" y="0"/>
            <a:ext cx="2707200" cy="549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947125" y="4393175"/>
            <a:ext cx="445800" cy="750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"/>
          <p:cNvSpPr/>
          <p:nvPr/>
        </p:nvSpPr>
        <p:spPr>
          <a:xfrm rot="5400000">
            <a:off x="7631550" y="3631052"/>
            <a:ext cx="1013400" cy="2011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 rot="10800000">
            <a:off x="5091875" y="-9450"/>
            <a:ext cx="12456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/>
          <p:nvPr/>
        </p:nvSpPr>
        <p:spPr>
          <a:xfrm rot="10800000">
            <a:off x="0" y="0"/>
            <a:ext cx="1245600" cy="504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3"/>
          <p:cNvSpPr/>
          <p:nvPr/>
        </p:nvSpPr>
        <p:spPr>
          <a:xfrm rot="10800000">
            <a:off x="1852500" y="4114979"/>
            <a:ext cx="445800" cy="1028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3"/>
          <p:cNvSpPr/>
          <p:nvPr/>
        </p:nvSpPr>
        <p:spPr>
          <a:xfrm rot="10800000">
            <a:off x="8698200" y="4"/>
            <a:ext cx="445800" cy="1509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l titolo 1">
  <p:cSld name="TITLE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l titolo 2">
  <p:cSld name="TITLE_2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0000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15" name="Google Shape;31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18" name="Google Shape;318;p3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40" name="Google Shape;340;p3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rgbClr val="00FF00">
                <a:alpha val="688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47" name="Google Shape;347;p4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4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2" name="Google Shape;35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4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55" name="Google Shape;355;p4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8" name="Google Shape;35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2673063" y="14709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2673063" y="3137432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latin typeface="Questrial"/>
                <a:ea typeface="Questrial"/>
                <a:cs typeface="Questrial"/>
                <a:sym typeface="Questrial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2673063" y="1920048"/>
            <a:ext cx="2907600" cy="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2673063" y="3586555"/>
            <a:ext cx="2907600" cy="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61" name="Google Shape;361;p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4" name="Google Shape;364;p4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4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68" name="Google Shape;368;p4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43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90" name="Google Shape;390;p4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94" name="Google Shape;394;p44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4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98" name="Google Shape;398;p4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45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4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04" name="Google Shape;404;p4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6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23" name="Google Shape;423;p4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 rot="-5400000">
            <a:off x="1978650" y="-969000"/>
            <a:ext cx="737700" cy="3257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4055400" y="4760175"/>
            <a:ext cx="1245600" cy="383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720000" y="4760275"/>
            <a:ext cx="2707200" cy="37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0" y="0"/>
            <a:ext cx="445800" cy="22344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7332600" y="1"/>
            <a:ext cx="1245600" cy="5901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720000" y="2774669"/>
            <a:ext cx="4205100" cy="9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974950"/>
            <a:ext cx="4410600" cy="17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/>
          <p:nvPr/>
        </p:nvSpPr>
        <p:spPr>
          <a:xfrm>
            <a:off x="5566450" y="0"/>
            <a:ext cx="445800" cy="14529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4200850" y="2"/>
            <a:ext cx="1245600" cy="11223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149025" y="1307100"/>
            <a:ext cx="4845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7898400" y="1122147"/>
            <a:ext cx="1245600" cy="4021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/>
          <p:nvPr/>
        </p:nvSpPr>
        <p:spPr>
          <a:xfrm>
            <a:off x="2757125" y="0"/>
            <a:ext cx="2707200" cy="2829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041975" y="1174175"/>
            <a:ext cx="5060100" cy="18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612675" y="2916087"/>
            <a:ext cx="3918900" cy="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5584200" y="1174175"/>
            <a:ext cx="1245600" cy="4131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0" y="0"/>
            <a:ext cx="1245600" cy="41310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3935300" y="3004750"/>
            <a:ext cx="4543200" cy="15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estrial"/>
              <a:buNone/>
              <a:defRPr sz="40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■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●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ub Medium"/>
              <a:buChar char="○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rub Medium"/>
              <a:buChar char="■"/>
              <a:defRPr sz="1600">
                <a:solidFill>
                  <a:schemeClr val="dk1"/>
                </a:solidFill>
                <a:latin typeface="Krub Medium"/>
                <a:ea typeface="Krub Medium"/>
                <a:cs typeface="Krub Medium"/>
                <a:sym typeface="Krub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8"/>
          <p:cNvPicPr preferRelativeResize="0"/>
          <p:nvPr/>
        </p:nvPicPr>
        <p:blipFill rotWithShape="1">
          <a:blip r:embed="rId3">
            <a:alphaModFix amt="60000"/>
          </a:blip>
          <a:srcRect l="12527" t="12527" r="18143" b="18143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8"/>
          <p:cNvSpPr txBox="1">
            <a:spLocks noGrp="1"/>
          </p:cNvSpPr>
          <p:nvPr>
            <p:ph type="ctrTitle"/>
          </p:nvPr>
        </p:nvSpPr>
        <p:spPr>
          <a:xfrm>
            <a:off x="1282050" y="1782300"/>
            <a:ext cx="65799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 b="1">
                <a:latin typeface="Questrial"/>
                <a:ea typeface="Questrial"/>
                <a:cs typeface="Questrial"/>
                <a:sym typeface="Questrial"/>
              </a:rPr>
              <a:t>Save the World!</a:t>
            </a:r>
            <a:endParaRPr sz="8000" b="1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3" name="Google Shape;433;p48"/>
          <p:cNvSpPr txBox="1">
            <a:spLocks noGrp="1"/>
          </p:cNvSpPr>
          <p:nvPr>
            <p:ph type="ctrTitle"/>
          </p:nvPr>
        </p:nvSpPr>
        <p:spPr>
          <a:xfrm>
            <a:off x="3133100" y="2924100"/>
            <a:ext cx="26709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1">
                <a:latin typeface="Questrial"/>
                <a:ea typeface="Questrial"/>
                <a:cs typeface="Questrial"/>
                <a:sym typeface="Questrial"/>
              </a:rPr>
              <a:t>Your gestures matter</a:t>
            </a:r>
            <a:endParaRPr sz="20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1"/>
          </p:nvPr>
        </p:nvSpPr>
        <p:spPr>
          <a:xfrm>
            <a:off x="6473100" y="4637400"/>
            <a:ext cx="26709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Roberto Alessandri - Roberto Leone Cicognani  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Alberto Di Maria - Enrico Regondi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8"/>
          <p:cNvSpPr txBox="1">
            <a:spLocks noGrp="1"/>
          </p:cNvSpPr>
          <p:nvPr>
            <p:ph type="title"/>
          </p:nvPr>
        </p:nvSpPr>
        <p:spPr>
          <a:xfrm>
            <a:off x="720000" y="372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Communication</a:t>
            </a:r>
            <a:endParaRPr dirty="0"/>
          </a:p>
        </p:txBody>
      </p:sp>
      <p:pic>
        <p:nvPicPr>
          <p:cNvPr id="588" name="Google Shape;588;p58"/>
          <p:cNvPicPr preferRelativeResize="0"/>
          <p:nvPr/>
        </p:nvPicPr>
        <p:blipFill rotWithShape="1">
          <a:blip r:embed="rId3">
            <a:alphaModFix/>
          </a:blip>
          <a:srcRect l="23158" t="26804" r="28465" b="30790"/>
          <a:stretch/>
        </p:blipFill>
        <p:spPr>
          <a:xfrm>
            <a:off x="4942576" y="1793525"/>
            <a:ext cx="3733100" cy="218112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8"/>
          <p:cNvSpPr txBox="1">
            <a:spLocks noGrp="1"/>
          </p:cNvSpPr>
          <p:nvPr>
            <p:ph type="subTitle" idx="1"/>
          </p:nvPr>
        </p:nvSpPr>
        <p:spPr>
          <a:xfrm>
            <a:off x="1445250" y="1793516"/>
            <a:ext cx="6253500" cy="17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en"/>
              <a:t>Weighted parameters calculation</a:t>
            </a:r>
            <a:endParaRPr/>
          </a:p>
          <a:p>
            <a:pPr marL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413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en"/>
              <a:t>Information sent to GUI (via OSC)</a:t>
            </a:r>
            <a:endParaRPr/>
          </a:p>
          <a:p>
            <a:pPr marL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413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en"/>
              <a:t>Live reaction of the GUI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90" name="Google Shape;590;p58"/>
          <p:cNvSpPr/>
          <p:nvPr/>
        </p:nvSpPr>
        <p:spPr>
          <a:xfrm>
            <a:off x="7332600" y="0"/>
            <a:ext cx="1252800" cy="1317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9"/>
          <p:cNvSpPr/>
          <p:nvPr/>
        </p:nvSpPr>
        <p:spPr>
          <a:xfrm>
            <a:off x="7332600" y="0"/>
            <a:ext cx="1252800" cy="1317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59"/>
          <p:cNvSpPr txBox="1">
            <a:spLocks noGrp="1"/>
          </p:cNvSpPr>
          <p:nvPr>
            <p:ph type="title"/>
          </p:nvPr>
        </p:nvSpPr>
        <p:spPr>
          <a:xfrm>
            <a:off x="720000" y="372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Supercollider</a:t>
            </a:r>
            <a:endParaRPr/>
          </a:p>
        </p:txBody>
      </p:sp>
      <p:sp>
        <p:nvSpPr>
          <p:cNvPr id="597" name="Google Shape;597;p59"/>
          <p:cNvSpPr txBox="1">
            <a:spLocks noGrp="1"/>
          </p:cNvSpPr>
          <p:nvPr>
            <p:ph type="subTitle" idx="1"/>
          </p:nvPr>
        </p:nvSpPr>
        <p:spPr>
          <a:xfrm>
            <a:off x="1445250" y="1793515"/>
            <a:ext cx="6253500" cy="2032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en" dirty="0"/>
              <a:t>Space-like Sound</a:t>
            </a:r>
            <a:endParaRPr dirty="0"/>
          </a:p>
          <a:p>
            <a:pPr marL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413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it-IT" dirty="0"/>
              <a:t>OSC </a:t>
            </a:r>
            <a:r>
              <a:rPr lang="it-IT" dirty="0" err="1"/>
              <a:t>messages</a:t>
            </a:r>
            <a:r>
              <a:rPr lang="it-IT" dirty="0"/>
              <a:t> and </a:t>
            </a:r>
            <a:r>
              <a:rPr lang="it-IT" dirty="0" err="1"/>
              <a:t>thresholds</a:t>
            </a:r>
            <a:endParaRPr dirty="0"/>
          </a:p>
          <a:p>
            <a:pPr marL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41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413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Krub Medium"/>
              <a:buChar char="●"/>
            </a:pPr>
            <a:r>
              <a:rPr lang="en"/>
              <a:t>Reactive changing </a:t>
            </a:r>
            <a:r>
              <a:rPr lang="en" dirty="0"/>
              <a:t>of parameters(amp, reverb…)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2797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0"/>
          <p:cNvSpPr/>
          <p:nvPr/>
        </p:nvSpPr>
        <p:spPr>
          <a:xfrm rot="-5400000">
            <a:off x="1794900" y="-792486"/>
            <a:ext cx="737700" cy="2889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03" name="Google Shape;603;p60"/>
          <p:cNvSpPr txBox="1"/>
          <p:nvPr/>
        </p:nvSpPr>
        <p:spPr>
          <a:xfrm>
            <a:off x="718950" y="220775"/>
            <a:ext cx="6760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Summary</a:t>
            </a:r>
            <a:endParaRPr/>
          </a:p>
        </p:txBody>
      </p:sp>
      <p:sp>
        <p:nvSpPr>
          <p:cNvPr id="604" name="Google Shape;604;p60"/>
          <p:cNvSpPr/>
          <p:nvPr/>
        </p:nvSpPr>
        <p:spPr>
          <a:xfrm>
            <a:off x="7332600" y="0"/>
            <a:ext cx="1252800" cy="1317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0"/>
          <p:cNvSpPr/>
          <p:nvPr/>
        </p:nvSpPr>
        <p:spPr>
          <a:xfrm>
            <a:off x="8695950" y="2496298"/>
            <a:ext cx="469800" cy="26472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6" name="Google Shape;606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938" y="1469700"/>
            <a:ext cx="7205986" cy="352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0E259EA-F3C3-9BCC-DE3C-55DC933BBBAB}"/>
              </a:ext>
            </a:extLst>
          </p:cNvPr>
          <p:cNvCxnSpPr>
            <a:cxnSpLocks/>
          </p:cNvCxnSpPr>
          <p:nvPr/>
        </p:nvCxnSpPr>
        <p:spPr>
          <a:xfrm>
            <a:off x="1573967" y="4347148"/>
            <a:ext cx="78982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2EF505E6-B3A2-5E59-0D4F-065AFF5AFF95}"/>
              </a:ext>
            </a:extLst>
          </p:cNvPr>
          <p:cNvCxnSpPr>
            <a:cxnSpLocks/>
          </p:cNvCxnSpPr>
          <p:nvPr/>
        </p:nvCxnSpPr>
        <p:spPr>
          <a:xfrm>
            <a:off x="1573967" y="2968052"/>
            <a:ext cx="0" cy="137909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/>
          <p:nvPr/>
        </p:nvSpPr>
        <p:spPr>
          <a:xfrm>
            <a:off x="6725700" y="3324325"/>
            <a:ext cx="445800" cy="18192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5"/>
          <p:cNvSpPr/>
          <p:nvPr/>
        </p:nvSpPr>
        <p:spPr>
          <a:xfrm>
            <a:off x="7291500" y="3544000"/>
            <a:ext cx="1245600" cy="15996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5"/>
          <p:cNvSpPr txBox="1">
            <a:spLocks noGrp="1"/>
          </p:cNvSpPr>
          <p:nvPr>
            <p:ph type="title"/>
          </p:nvPr>
        </p:nvSpPr>
        <p:spPr>
          <a:xfrm>
            <a:off x="2300400" y="1771950"/>
            <a:ext cx="4543200" cy="15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a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- time demo!</a:t>
            </a:r>
            <a:endParaRPr/>
          </a:p>
        </p:txBody>
      </p:sp>
      <p:sp>
        <p:nvSpPr>
          <p:cNvPr id="560" name="Google Shape;560;p55"/>
          <p:cNvSpPr/>
          <p:nvPr/>
        </p:nvSpPr>
        <p:spPr>
          <a:xfrm>
            <a:off x="1052700" y="0"/>
            <a:ext cx="2707200" cy="11535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55"/>
          <p:cNvSpPr/>
          <p:nvPr/>
        </p:nvSpPr>
        <p:spPr>
          <a:xfrm>
            <a:off x="0" y="-25"/>
            <a:ext cx="445800" cy="22872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1"/>
          <p:cNvSpPr txBox="1">
            <a:spLocks noGrp="1"/>
          </p:cNvSpPr>
          <p:nvPr>
            <p:ph type="ctrTitle"/>
          </p:nvPr>
        </p:nvSpPr>
        <p:spPr>
          <a:xfrm>
            <a:off x="2430025" y="30058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612" name="Google Shape;612;p61"/>
          <p:cNvSpPr txBox="1">
            <a:spLocks noGrp="1"/>
          </p:cNvSpPr>
          <p:nvPr>
            <p:ph type="subTitle" idx="1"/>
          </p:nvPr>
        </p:nvSpPr>
        <p:spPr>
          <a:xfrm>
            <a:off x="1945800" y="893600"/>
            <a:ext cx="52524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rub"/>
                <a:ea typeface="Krub"/>
                <a:cs typeface="Krub"/>
                <a:sym typeface="Krub"/>
              </a:rPr>
              <a:t>Your gestures matter. A lot.</a:t>
            </a:r>
            <a:endParaRPr sz="3000">
              <a:latin typeface="Krub"/>
              <a:ea typeface="Krub"/>
              <a:cs typeface="Krub"/>
              <a:sym typeface="Kru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Krub"/>
              <a:ea typeface="Krub"/>
              <a:cs typeface="Krub"/>
              <a:sym typeface="Kru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rub"/>
                <a:ea typeface="Krub"/>
                <a:cs typeface="Krub"/>
                <a:sym typeface="Krub"/>
              </a:rPr>
              <a:t>Will you be able to </a:t>
            </a:r>
            <a:endParaRPr sz="3000">
              <a:latin typeface="Krub"/>
              <a:ea typeface="Krub"/>
              <a:cs typeface="Krub"/>
              <a:sym typeface="Kru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rub"/>
                <a:ea typeface="Krub"/>
                <a:cs typeface="Krub"/>
                <a:sym typeface="Krub"/>
              </a:rPr>
              <a:t>Save the World?</a:t>
            </a:r>
            <a:endParaRPr sz="2400"/>
          </a:p>
        </p:txBody>
      </p:sp>
      <p:sp>
        <p:nvSpPr>
          <p:cNvPr id="613" name="Google Shape;613;p61"/>
          <p:cNvSpPr/>
          <p:nvPr/>
        </p:nvSpPr>
        <p:spPr>
          <a:xfrm>
            <a:off x="6928638" y="0"/>
            <a:ext cx="2215500" cy="8937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" name="Google Shape;614;p61"/>
          <p:cNvPicPr preferRelativeResize="0"/>
          <p:nvPr/>
        </p:nvPicPr>
        <p:blipFill rotWithShape="1">
          <a:blip r:embed="rId4">
            <a:alphaModFix/>
          </a:blip>
          <a:srcRect l="21492" r="23510" b="3044"/>
          <a:stretch/>
        </p:blipFill>
        <p:spPr>
          <a:xfrm>
            <a:off x="3628000" y="2958525"/>
            <a:ext cx="1888000" cy="16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>
            <a:spLocks noGrp="1"/>
          </p:cNvSpPr>
          <p:nvPr>
            <p:ph type="title"/>
          </p:nvPr>
        </p:nvSpPr>
        <p:spPr>
          <a:xfrm>
            <a:off x="2290050" y="2807244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     Gaylord Nelson, </a:t>
            </a:r>
            <a:endParaRPr sz="2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founder of Earth Day</a:t>
            </a:r>
            <a:endParaRPr sz="2900"/>
          </a:p>
        </p:txBody>
      </p:sp>
      <p:sp>
        <p:nvSpPr>
          <p:cNvPr id="440" name="Google Shape;440;p49"/>
          <p:cNvSpPr txBox="1">
            <a:spLocks noGrp="1"/>
          </p:cNvSpPr>
          <p:nvPr>
            <p:ph type="subTitle" idx="1"/>
          </p:nvPr>
        </p:nvSpPr>
        <p:spPr>
          <a:xfrm>
            <a:off x="1458150" y="1398675"/>
            <a:ext cx="6227700" cy="14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“The ultimate test of man’s conscience may be his willingness to sacrifice something today for future generations whose words of thanks will not be heard”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>
            <a:spLocks noGrp="1"/>
          </p:cNvSpPr>
          <p:nvPr>
            <p:ph type="title" idx="8"/>
          </p:nvPr>
        </p:nvSpPr>
        <p:spPr>
          <a:xfrm>
            <a:off x="6087600" y="1210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p50"/>
          <p:cNvSpPr txBox="1">
            <a:spLocks noGrp="1"/>
          </p:cNvSpPr>
          <p:nvPr>
            <p:ph type="title" idx="20"/>
          </p:nvPr>
        </p:nvSpPr>
        <p:spPr>
          <a:xfrm>
            <a:off x="6087600" y="2847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7" name="Google Shape;447;p50"/>
          <p:cNvSpPr txBox="1">
            <a:spLocks noGrp="1"/>
          </p:cNvSpPr>
          <p:nvPr>
            <p:ph type="title" idx="2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How it works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48" name="Google Shape;448;p50"/>
          <p:cNvSpPr txBox="1">
            <a:spLocks noGrp="1"/>
          </p:cNvSpPr>
          <p:nvPr>
            <p:ph type="title" idx="3"/>
          </p:nvPr>
        </p:nvSpPr>
        <p:spPr>
          <a:xfrm>
            <a:off x="720000" y="1210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p50"/>
          <p:cNvSpPr txBox="1">
            <a:spLocks noGrp="1"/>
          </p:cNvSpPr>
          <p:nvPr>
            <p:ph type="title" idx="4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GUI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0" name="Google Shape;450;p50"/>
          <p:cNvSpPr txBox="1">
            <a:spLocks noGrp="1"/>
          </p:cNvSpPr>
          <p:nvPr>
            <p:ph type="title" idx="5"/>
          </p:nvPr>
        </p:nvSpPr>
        <p:spPr>
          <a:xfrm>
            <a:off x="3403800" y="1210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1" name="Google Shape;451;p50"/>
          <p:cNvSpPr txBox="1">
            <a:spLocks noGrp="1"/>
          </p:cNvSpPr>
          <p:nvPr>
            <p:ph type="title" idx="7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Interaction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52" name="Google Shape;452;p50"/>
          <p:cNvSpPr txBox="1">
            <a:spLocks noGrp="1"/>
          </p:cNvSpPr>
          <p:nvPr>
            <p:ph type="title" idx="13"/>
          </p:nvPr>
        </p:nvSpPr>
        <p:spPr>
          <a:xfrm>
            <a:off x="719999" y="3379775"/>
            <a:ext cx="2487895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Communication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53" name="Google Shape;453;p50"/>
          <p:cNvSpPr txBox="1">
            <a:spLocks noGrp="1"/>
          </p:cNvSpPr>
          <p:nvPr>
            <p:ph type="title" idx="14"/>
          </p:nvPr>
        </p:nvSpPr>
        <p:spPr>
          <a:xfrm>
            <a:off x="720000" y="2847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4" name="Google Shape;454;p50"/>
          <p:cNvSpPr txBox="1">
            <a:spLocks noGrp="1"/>
          </p:cNvSpPr>
          <p:nvPr>
            <p:ph type="title" idx="16"/>
          </p:nvPr>
        </p:nvSpPr>
        <p:spPr>
          <a:xfrm>
            <a:off x="3403800" y="3379775"/>
            <a:ext cx="26169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Soundscape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55" name="Google Shape;455;p50"/>
          <p:cNvSpPr txBox="1">
            <a:spLocks noGrp="1"/>
          </p:cNvSpPr>
          <p:nvPr>
            <p:ph type="title" idx="17"/>
          </p:nvPr>
        </p:nvSpPr>
        <p:spPr>
          <a:xfrm>
            <a:off x="3403800" y="2847266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6" name="Google Shape;456;p50"/>
          <p:cNvSpPr txBox="1">
            <a:spLocks noGrp="1"/>
          </p:cNvSpPr>
          <p:nvPr>
            <p:ph type="title" idx="19"/>
          </p:nvPr>
        </p:nvSpPr>
        <p:spPr>
          <a:xfrm>
            <a:off x="6087600" y="3379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Demo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720000" y="341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Structure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/>
        </p:nvSpPr>
        <p:spPr>
          <a:xfrm>
            <a:off x="2439668" y="2849463"/>
            <a:ext cx="7515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01</a:t>
            </a:r>
            <a:endParaRPr sz="36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3" name="Google Shape;463;p51"/>
          <p:cNvSpPr txBox="1"/>
          <p:nvPr/>
        </p:nvSpPr>
        <p:spPr>
          <a:xfrm>
            <a:off x="5024418" y="2849463"/>
            <a:ext cx="7515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02</a:t>
            </a:r>
            <a:endParaRPr sz="36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7603231" y="2849463"/>
            <a:ext cx="7515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03</a:t>
            </a:r>
            <a:endParaRPr sz="3600" b="1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720000" y="354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cxnSp>
        <p:nvCxnSpPr>
          <p:cNvPr id="466" name="Google Shape;466;p51"/>
          <p:cNvCxnSpPr/>
          <p:nvPr/>
        </p:nvCxnSpPr>
        <p:spPr>
          <a:xfrm>
            <a:off x="713240" y="3602400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51"/>
          <p:cNvSpPr txBox="1"/>
          <p:nvPr/>
        </p:nvSpPr>
        <p:spPr>
          <a:xfrm>
            <a:off x="1159591" y="1611275"/>
            <a:ext cx="2019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Mercury</a:t>
            </a:r>
            <a:endParaRPr sz="2500" b="1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1159593" y="207226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Gestures caption</a:t>
            </a:r>
            <a:endParaRPr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</p:txBody>
      </p:sp>
      <p:cxnSp>
        <p:nvCxnSpPr>
          <p:cNvPr id="469" name="Google Shape;469;p51"/>
          <p:cNvCxnSpPr/>
          <p:nvPr/>
        </p:nvCxnSpPr>
        <p:spPr>
          <a:xfrm rot="10800000">
            <a:off x="2327787" y="2701600"/>
            <a:ext cx="0" cy="949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470" name="Google Shape;470;p51"/>
          <p:cNvSpPr txBox="1"/>
          <p:nvPr/>
        </p:nvSpPr>
        <p:spPr>
          <a:xfrm>
            <a:off x="3741092" y="1611275"/>
            <a:ext cx="1380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Mars</a:t>
            </a:r>
            <a:endParaRPr sz="2500" b="1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71" name="Google Shape;471;p51"/>
          <p:cNvSpPr txBox="1"/>
          <p:nvPr/>
        </p:nvSpPr>
        <p:spPr>
          <a:xfrm>
            <a:off x="3741093" y="207226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Gestures recognition</a:t>
            </a:r>
            <a:endParaRPr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</p:txBody>
      </p:sp>
      <p:sp>
        <p:nvSpPr>
          <p:cNvPr id="472" name="Google Shape;472;p51"/>
          <p:cNvSpPr txBox="1"/>
          <p:nvPr/>
        </p:nvSpPr>
        <p:spPr>
          <a:xfrm>
            <a:off x="6327376" y="1611275"/>
            <a:ext cx="1380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Saturn</a:t>
            </a:r>
            <a:endParaRPr sz="2500" b="1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6327378" y="2072265"/>
            <a:ext cx="23364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Visual feedback</a:t>
            </a:r>
            <a:endParaRPr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</p:txBody>
      </p:sp>
      <p:cxnSp>
        <p:nvCxnSpPr>
          <p:cNvPr id="474" name="Google Shape;474;p51"/>
          <p:cNvCxnSpPr/>
          <p:nvPr/>
        </p:nvCxnSpPr>
        <p:spPr>
          <a:xfrm rot="10800000">
            <a:off x="4909287" y="2701600"/>
            <a:ext cx="0" cy="949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475" name="Google Shape;475;p51"/>
          <p:cNvCxnSpPr/>
          <p:nvPr/>
        </p:nvCxnSpPr>
        <p:spPr>
          <a:xfrm rot="10800000">
            <a:off x="7491837" y="2701600"/>
            <a:ext cx="0" cy="9492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grpSp>
        <p:nvGrpSpPr>
          <p:cNvPr id="476" name="Google Shape;476;p51"/>
          <p:cNvGrpSpPr/>
          <p:nvPr/>
        </p:nvGrpSpPr>
        <p:grpSpPr>
          <a:xfrm>
            <a:off x="2010455" y="3810756"/>
            <a:ext cx="634627" cy="557834"/>
            <a:chOff x="898875" y="244725"/>
            <a:chExt cx="481800" cy="423500"/>
          </a:xfrm>
        </p:grpSpPr>
        <p:sp>
          <p:nvSpPr>
            <p:cNvPr id="477" name="Google Shape;477;p51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8" name="Google Shape;478;p51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0" name="Google Shape;480;p51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1" name="Google Shape;481;p51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2" name="Google Shape;482;p51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83" name="Google Shape;483;p51"/>
          <p:cNvGrpSpPr/>
          <p:nvPr/>
        </p:nvGrpSpPr>
        <p:grpSpPr>
          <a:xfrm>
            <a:off x="4591975" y="3803313"/>
            <a:ext cx="634656" cy="699982"/>
            <a:chOff x="5985650" y="2860025"/>
            <a:chExt cx="1396075" cy="1539775"/>
          </a:xfrm>
        </p:grpSpPr>
        <p:sp>
          <p:nvSpPr>
            <p:cNvPr id="484" name="Google Shape;484;p51"/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1"/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1"/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1"/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1"/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1"/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1"/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1"/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1"/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1"/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1"/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1"/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1"/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1"/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1"/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1"/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1"/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1"/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1"/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1"/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1"/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1"/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1"/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1"/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51"/>
          <p:cNvGrpSpPr/>
          <p:nvPr/>
        </p:nvGrpSpPr>
        <p:grpSpPr>
          <a:xfrm>
            <a:off x="7027667" y="3803335"/>
            <a:ext cx="935810" cy="572688"/>
            <a:chOff x="235800" y="830650"/>
            <a:chExt cx="6978450" cy="4588844"/>
          </a:xfrm>
        </p:grpSpPr>
        <p:sp>
          <p:nvSpPr>
            <p:cNvPr id="517" name="Google Shape;517;p5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2"/>
          <p:cNvSpPr txBox="1">
            <a:spLocks noGrp="1"/>
          </p:cNvSpPr>
          <p:nvPr>
            <p:ph type="title"/>
          </p:nvPr>
        </p:nvSpPr>
        <p:spPr>
          <a:xfrm>
            <a:off x="872450" y="2526575"/>
            <a:ext cx="2531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Touch Designer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p52"/>
          <p:cNvSpPr txBox="1">
            <a:spLocks noGrp="1"/>
          </p:cNvSpPr>
          <p:nvPr>
            <p:ph type="subTitle" idx="1"/>
          </p:nvPr>
        </p:nvSpPr>
        <p:spPr>
          <a:xfrm>
            <a:off x="753550" y="2966825"/>
            <a:ext cx="25740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(GUI)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9" name="Google Shape;529;p52"/>
          <p:cNvSpPr txBox="1">
            <a:spLocks noGrp="1"/>
          </p:cNvSpPr>
          <p:nvPr>
            <p:ph type="title" idx="2"/>
          </p:nvPr>
        </p:nvSpPr>
        <p:spPr>
          <a:xfrm>
            <a:off x="3403850" y="252657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Python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0" name="Google Shape;530;p52"/>
          <p:cNvSpPr txBox="1">
            <a:spLocks noGrp="1"/>
          </p:cNvSpPr>
          <p:nvPr>
            <p:ph type="subTitle" idx="3"/>
          </p:nvPr>
        </p:nvSpPr>
        <p:spPr>
          <a:xfrm>
            <a:off x="3285050" y="2966825"/>
            <a:ext cx="25740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(Gesture Recognition)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52"/>
          <p:cNvSpPr txBox="1">
            <a:spLocks noGrp="1"/>
          </p:cNvSpPr>
          <p:nvPr>
            <p:ph type="title" idx="4"/>
          </p:nvPr>
        </p:nvSpPr>
        <p:spPr>
          <a:xfrm>
            <a:off x="5935250" y="252657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SuperCollider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2" name="Google Shape;532;p52"/>
          <p:cNvSpPr txBox="1">
            <a:spLocks noGrp="1"/>
          </p:cNvSpPr>
          <p:nvPr>
            <p:ph type="subTitle" idx="5"/>
          </p:nvPr>
        </p:nvSpPr>
        <p:spPr>
          <a:xfrm>
            <a:off x="5816450" y="2966825"/>
            <a:ext cx="25740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(Background Sound)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33" name="Google Shape;533;p52"/>
          <p:cNvSpPr txBox="1">
            <a:spLocks noGrp="1"/>
          </p:cNvSpPr>
          <p:nvPr>
            <p:ph type="title" idx="6"/>
          </p:nvPr>
        </p:nvSpPr>
        <p:spPr>
          <a:xfrm>
            <a:off x="720000" y="334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Software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4" name="Google Shape;53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4297" y="1785525"/>
            <a:ext cx="752509" cy="752525"/>
          </a:xfrm>
          <a:prstGeom prst="rect">
            <a:avLst/>
          </a:prstGeom>
          <a:noFill/>
          <a:ln w="9525" cap="flat" cmpd="sng">
            <a:solidFill>
              <a:srgbClr val="1B21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5" name="Google Shape;53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7140" y="1786875"/>
            <a:ext cx="749809" cy="74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7300" y="1785525"/>
            <a:ext cx="752500" cy="752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"/>
          <p:cNvSpPr/>
          <p:nvPr/>
        </p:nvSpPr>
        <p:spPr>
          <a:xfrm>
            <a:off x="586700" y="448050"/>
            <a:ext cx="2707200" cy="678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2" name="Google Shape;542;p53"/>
          <p:cNvSpPr txBox="1"/>
          <p:nvPr/>
        </p:nvSpPr>
        <p:spPr>
          <a:xfrm>
            <a:off x="586697" y="387150"/>
            <a:ext cx="5379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GUI</a:t>
            </a:r>
            <a:endParaRPr sz="4000" b="1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43" name="Google Shape;543;p53"/>
          <p:cNvSpPr/>
          <p:nvPr/>
        </p:nvSpPr>
        <p:spPr>
          <a:xfrm>
            <a:off x="8698200" y="2662500"/>
            <a:ext cx="445800" cy="24810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4" name="Google Shape;544;p53"/>
          <p:cNvPicPr preferRelativeResize="0"/>
          <p:nvPr/>
        </p:nvPicPr>
        <p:blipFill rotWithShape="1">
          <a:blip r:embed="rId4">
            <a:alphaModFix/>
          </a:blip>
          <a:srcRect l="1575" t="8707" r="3493" b="10588"/>
          <a:stretch/>
        </p:blipFill>
        <p:spPr>
          <a:xfrm>
            <a:off x="1214755" y="1272275"/>
            <a:ext cx="6714493" cy="356755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/>
          <p:nvPr/>
        </p:nvSpPr>
        <p:spPr>
          <a:xfrm>
            <a:off x="586700" y="448050"/>
            <a:ext cx="2707200" cy="678600"/>
          </a:xfrm>
          <a:prstGeom prst="rect">
            <a:avLst/>
          </a:prstGeom>
          <a:solidFill>
            <a:srgbClr val="E400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0" name="Google Shape;550;p54"/>
          <p:cNvSpPr txBox="1"/>
          <p:nvPr/>
        </p:nvSpPr>
        <p:spPr>
          <a:xfrm>
            <a:off x="586701" y="387150"/>
            <a:ext cx="7146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TD scheme</a:t>
            </a:r>
            <a:endParaRPr sz="4000" b="1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51" name="Google Shape;551;p54"/>
          <p:cNvSpPr/>
          <p:nvPr/>
        </p:nvSpPr>
        <p:spPr>
          <a:xfrm>
            <a:off x="8698200" y="2662500"/>
            <a:ext cx="445800" cy="24810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2" name="Google Shape;552;p54"/>
          <p:cNvPicPr preferRelativeResize="0"/>
          <p:nvPr/>
        </p:nvPicPr>
        <p:blipFill rotWithShape="1">
          <a:blip r:embed="rId4">
            <a:alphaModFix/>
          </a:blip>
          <a:srcRect l="6358" t="14772" r="6183" b="15580"/>
          <a:stretch/>
        </p:blipFill>
        <p:spPr>
          <a:xfrm>
            <a:off x="959450" y="1355475"/>
            <a:ext cx="7197527" cy="35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/>
          <p:nvPr/>
        </p:nvSpPr>
        <p:spPr>
          <a:xfrm>
            <a:off x="7332600" y="0"/>
            <a:ext cx="1252800" cy="1317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56"/>
          <p:cNvSpPr txBox="1">
            <a:spLocks noGrp="1"/>
          </p:cNvSpPr>
          <p:nvPr>
            <p:ph type="title"/>
          </p:nvPr>
        </p:nvSpPr>
        <p:spPr>
          <a:xfrm>
            <a:off x="720000" y="372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</a:t>
            </a:r>
            <a:endParaRPr/>
          </a:p>
        </p:txBody>
      </p:sp>
      <p:sp>
        <p:nvSpPr>
          <p:cNvPr id="568" name="Google Shape;568;p56"/>
          <p:cNvSpPr txBox="1"/>
          <p:nvPr/>
        </p:nvSpPr>
        <p:spPr>
          <a:xfrm>
            <a:off x="722375" y="173142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500" dirty="0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User’s gestures</a:t>
            </a:r>
            <a:endParaRPr sz="1500" dirty="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500" dirty="0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Webcam</a:t>
            </a:r>
            <a:endParaRPr sz="1500" dirty="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500" dirty="0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Role of the icons</a:t>
            </a: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9" name="Google Shape;5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150" y="1981950"/>
            <a:ext cx="909149" cy="810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0" name="Google Shape;570;p56"/>
          <p:cNvPicPr preferRelativeResize="0"/>
          <p:nvPr/>
        </p:nvPicPr>
        <p:blipFill rotWithShape="1">
          <a:blip r:embed="rId4">
            <a:alphaModFix/>
          </a:blip>
          <a:srcRect l="11057" t="698" r="15125" b="76532"/>
          <a:stretch/>
        </p:blipFill>
        <p:spPr>
          <a:xfrm>
            <a:off x="4696875" y="3290700"/>
            <a:ext cx="909150" cy="810602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1" name="Google Shape;571;p56"/>
          <p:cNvPicPr preferRelativeResize="0"/>
          <p:nvPr/>
        </p:nvPicPr>
        <p:blipFill rotWithShape="1">
          <a:blip r:embed="rId5">
            <a:alphaModFix/>
          </a:blip>
          <a:srcRect l="13175" t="25518" r="13175" b="51713"/>
          <a:stretch/>
        </p:blipFill>
        <p:spPr>
          <a:xfrm>
            <a:off x="6034025" y="3290700"/>
            <a:ext cx="909150" cy="810602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7"/>
          <p:cNvSpPr/>
          <p:nvPr/>
        </p:nvSpPr>
        <p:spPr>
          <a:xfrm>
            <a:off x="7332600" y="0"/>
            <a:ext cx="1252800" cy="1317300"/>
          </a:xfrm>
          <a:prstGeom prst="rect">
            <a:avLst/>
          </a:prstGeom>
          <a:solidFill>
            <a:srgbClr val="60993E">
              <a:alpha val="68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648400" y="3723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Gesture Recognition</a:t>
            </a:r>
            <a:endParaRPr dirty="0"/>
          </a:p>
        </p:txBody>
      </p:sp>
      <p:sp>
        <p:nvSpPr>
          <p:cNvPr id="578" name="Google Shape;578;p57"/>
          <p:cNvSpPr txBox="1"/>
          <p:nvPr/>
        </p:nvSpPr>
        <p:spPr>
          <a:xfrm>
            <a:off x="722375" y="173142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9" name="Google Shape;5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475" y="1569400"/>
            <a:ext cx="2706351" cy="7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7"/>
          <p:cNvPicPr preferRelativeResize="0"/>
          <p:nvPr/>
        </p:nvPicPr>
        <p:blipFill rotWithShape="1">
          <a:blip r:embed="rId4">
            <a:alphaModFix/>
          </a:blip>
          <a:srcRect t="5204"/>
          <a:stretch/>
        </p:blipFill>
        <p:spPr>
          <a:xfrm>
            <a:off x="1183675" y="2530400"/>
            <a:ext cx="3410650" cy="1680275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568;p56">
            <a:extLst>
              <a:ext uri="{FF2B5EF4-FFF2-40B4-BE49-F238E27FC236}">
                <a16:creationId xmlns:a16="http://schemas.microsoft.com/office/drawing/2014/main" id="{5077DC36-C696-F37C-A4E6-1763F9B7EFC1}"/>
              </a:ext>
            </a:extLst>
          </p:cNvPr>
          <p:cNvSpPr txBox="1"/>
          <p:nvPr/>
        </p:nvSpPr>
        <p:spPr>
          <a:xfrm>
            <a:off x="5065950" y="230397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500" dirty="0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Pose Detection</a:t>
            </a:r>
            <a:endParaRPr sz="1500" dirty="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500" dirty="0">
                <a:solidFill>
                  <a:schemeClr val="lt1"/>
                </a:solidFill>
                <a:latin typeface="Krub Medium"/>
                <a:ea typeface="Krub Medium"/>
                <a:cs typeface="Krub Medium"/>
                <a:sym typeface="Krub Medium"/>
              </a:rPr>
              <a:t>Person and Landmark detector</a:t>
            </a:r>
            <a:endParaRPr sz="1500" dirty="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Krub Medium"/>
              <a:ea typeface="Krub Medium"/>
              <a:cs typeface="Krub Medium"/>
              <a:sym typeface="Krub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500" dirty="0">
                <a:solidFill>
                  <a:schemeClr val="lt1"/>
                </a:solidFill>
                <a:latin typeface="Krub Medium"/>
                <a:ea typeface="Lato"/>
                <a:cs typeface="Krub Medium"/>
                <a:sym typeface="Krub Medium"/>
              </a:rPr>
              <a:t>Classification (angle </a:t>
            </a:r>
            <a:r>
              <a:rPr lang="en" sz="1500" dirty="0" err="1">
                <a:solidFill>
                  <a:schemeClr val="lt1"/>
                </a:solidFill>
                <a:latin typeface="Krub Medium"/>
                <a:ea typeface="Lato"/>
                <a:cs typeface="Krub Medium"/>
                <a:sym typeface="Krub Medium"/>
              </a:rPr>
              <a:t>Heurisitcs</a:t>
            </a:r>
            <a:r>
              <a:rPr lang="en" sz="1500" dirty="0">
                <a:solidFill>
                  <a:schemeClr val="lt1"/>
                </a:solidFill>
                <a:latin typeface="Krub Medium"/>
                <a:ea typeface="Lato"/>
                <a:cs typeface="Krub Medium"/>
                <a:sym typeface="Krub Medium"/>
              </a:rPr>
              <a:t>)</a:t>
            </a:r>
            <a:endParaRPr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rganized Crime Awareness by Slidesgo 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4001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504</Words>
  <Application>Microsoft Macintosh PowerPoint</Application>
  <PresentationFormat>Presentazione su schermo (16:9)</PresentationFormat>
  <Paragraphs>108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14</vt:i4>
      </vt:variant>
    </vt:vector>
  </HeadingPairs>
  <TitlesOfParts>
    <vt:vector size="27" baseType="lpstr">
      <vt:lpstr>Arial</vt:lpstr>
      <vt:lpstr>Bebas Neue</vt:lpstr>
      <vt:lpstr>Krub</vt:lpstr>
      <vt:lpstr>Open Sans</vt:lpstr>
      <vt:lpstr>Montserrat SemiBold</vt:lpstr>
      <vt:lpstr>Roboto</vt:lpstr>
      <vt:lpstr>Montserrat</vt:lpstr>
      <vt:lpstr>Roboto Condensed Light</vt:lpstr>
      <vt:lpstr>Questrial</vt:lpstr>
      <vt:lpstr>Krub Medium</vt:lpstr>
      <vt:lpstr>Lato</vt:lpstr>
      <vt:lpstr>Organized Crime Awareness by Slidesgo </vt:lpstr>
      <vt:lpstr>Focus</vt:lpstr>
      <vt:lpstr>Save the World!</vt:lpstr>
      <vt:lpstr>     Gaylord Nelson,  founder of Earth Day</vt:lpstr>
      <vt:lpstr>03</vt:lpstr>
      <vt:lpstr>How it works</vt:lpstr>
      <vt:lpstr>Touch Designer</vt:lpstr>
      <vt:lpstr>Presentazione standard di PowerPoint</vt:lpstr>
      <vt:lpstr>Presentazione standard di PowerPoint</vt:lpstr>
      <vt:lpstr>Interaction</vt:lpstr>
      <vt:lpstr>Gesture Recognition</vt:lpstr>
      <vt:lpstr>Communication</vt:lpstr>
      <vt:lpstr>Supercollider</vt:lpstr>
      <vt:lpstr>Presentazione standard di PowerPoint</vt:lpstr>
      <vt:lpstr>Let’s see a  real - time demo!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Save the World!</dc:title>
  <cp:lastModifiedBy>Massimo Cicognani</cp:lastModifiedBy>
  <cp:revision>10</cp:revision>
  <dcterms:modified xsi:type="dcterms:W3CDTF">2022-09-29T12:31:40Z</dcterms:modified>
</cp:coreProperties>
</file>